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EB4"/>
    <a:srgbClr val="EEBE68"/>
    <a:srgbClr val="052049"/>
    <a:srgbClr val="EB093C"/>
    <a:srgbClr val="7F7F7F"/>
    <a:srgbClr val="707070"/>
    <a:srgbClr val="999999"/>
    <a:srgbClr val="B4B9BF"/>
    <a:srgbClr val="C7CED1"/>
    <a:srgbClr val="009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38705A-11C6-4FAA-81C7-36E4583B49A7}" v="10" dt="2025-07-08T23:30:43.598"/>
    <p1510:client id="{D1810827-09CE-4316-BA5C-FD86BD2D259D}" v="5" dt="2025-07-08T23:32:36.2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40"/>
    <p:restoredTop sz="95020" autoAdjust="0"/>
  </p:normalViewPr>
  <p:slideViewPr>
    <p:cSldViewPr snapToGrid="0" snapToObjects="1">
      <p:cViewPr>
        <p:scale>
          <a:sx n="68" d="100"/>
          <a:sy n="68" d="100"/>
        </p:scale>
        <p:origin x="2074" y="-643"/>
      </p:cViewPr>
      <p:guideLst/>
    </p:cSldViewPr>
  </p:slideViewPr>
  <p:notesTextViewPr>
    <p:cViewPr>
      <p:scale>
        <a:sx n="120" d="100"/>
        <a:sy n="12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Gao" userId="cz9Nxd81dFGjOjNzVcsi+cNJO9tE2nWZJ8fCu8sLsbc=" providerId="None" clId="Web-{BF38705A-11C6-4FAA-81C7-36E4583B49A7}"/>
    <pc:docChg chg="modSld">
      <pc:chgData name="Catherine Gao" userId="cz9Nxd81dFGjOjNzVcsi+cNJO9tE2nWZJ8fCu8sLsbc=" providerId="None" clId="Web-{BF38705A-11C6-4FAA-81C7-36E4583B49A7}" dt="2025-07-08T23:30:40.550" v="8" actId="20577"/>
      <pc:docMkLst>
        <pc:docMk/>
      </pc:docMkLst>
      <pc:sldChg chg="modSp">
        <pc:chgData name="Catherine Gao" userId="cz9Nxd81dFGjOjNzVcsi+cNJO9tE2nWZJ8fCu8sLsbc=" providerId="None" clId="Web-{BF38705A-11C6-4FAA-81C7-36E4583B49A7}" dt="2025-07-08T23:30:40.550" v="8" actId="20577"/>
        <pc:sldMkLst>
          <pc:docMk/>
          <pc:sldMk cId="609799746" sldId="266"/>
        </pc:sldMkLst>
        <pc:spChg chg="mod">
          <ac:chgData name="Catherine Gao" userId="cz9Nxd81dFGjOjNzVcsi+cNJO9tE2nWZJ8fCu8sLsbc=" providerId="None" clId="Web-{BF38705A-11C6-4FAA-81C7-36E4583B49A7}" dt="2025-07-08T23:30:40.550" v="8" actId="20577"/>
          <ac:spMkLst>
            <pc:docMk/>
            <pc:sldMk cId="609799746" sldId="266"/>
            <ac:spMk id="24" creationId="{B9D82978-CFC8-6798-2973-00F3866ACB2D}"/>
          </ac:spMkLst>
        </pc:spChg>
      </pc:sldChg>
    </pc:docChg>
  </pc:docChgLst>
  <pc:docChgLst>
    <pc:chgData name="Catherine Gao" userId="cz9Nxd81dFGjOjNzVcsi+cNJO9tE2nWZJ8fCu8sLsbc=" providerId="None" clId="Web-{D1810827-09CE-4316-BA5C-FD86BD2D259D}"/>
    <pc:docChg chg="modSld">
      <pc:chgData name="Catherine Gao" userId="cz9Nxd81dFGjOjNzVcsi+cNJO9tE2nWZJ8fCu8sLsbc=" providerId="None" clId="Web-{D1810827-09CE-4316-BA5C-FD86BD2D259D}" dt="2025-07-08T23:32:32.879" v="3" actId="20577"/>
      <pc:docMkLst>
        <pc:docMk/>
      </pc:docMkLst>
      <pc:sldChg chg="modSp">
        <pc:chgData name="Catherine Gao" userId="cz9Nxd81dFGjOjNzVcsi+cNJO9tE2nWZJ8fCu8sLsbc=" providerId="None" clId="Web-{D1810827-09CE-4316-BA5C-FD86BD2D259D}" dt="2025-07-08T23:32:32.879" v="3" actId="20577"/>
        <pc:sldMkLst>
          <pc:docMk/>
          <pc:sldMk cId="609799746" sldId="266"/>
        </pc:sldMkLst>
        <pc:spChg chg="mod">
          <ac:chgData name="Catherine Gao" userId="cz9Nxd81dFGjOjNzVcsi+cNJO9tE2nWZJ8fCu8sLsbc=" providerId="None" clId="Web-{D1810827-09CE-4316-BA5C-FD86BD2D259D}" dt="2025-07-08T23:32:32.879" v="3" actId="20577"/>
          <ac:spMkLst>
            <pc:docMk/>
            <pc:sldMk cId="609799746" sldId="266"/>
            <ac:spMk id="24" creationId="{B9D82978-CFC8-6798-2973-00F3866ACB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" panose="02000503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13374-CC0B-9947-A46A-B7471B6D07BB}" type="datetimeFigureOut">
              <a:rPr lang="en-US" smtClean="0">
                <a:latin typeface="Helvetica Neue" panose="02000503000000020004" pitchFamily="2" charset="0"/>
              </a:rPr>
              <a:t>7/14/2025</a:t>
            </a:fld>
            <a:endParaRPr lang="en-US" dirty="0">
              <a:latin typeface="Helvetica Neue" panose="02000503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" panose="02000503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9A11-3366-5448-9857-9E3F1E979C6F}" type="slidenum">
              <a:rPr lang="en-US" smtClean="0">
                <a:latin typeface="Helvetica Neue" panose="02000503000000020004" pitchFamily="2" charset="0"/>
              </a:rPr>
              <a:t>‹#›</a:t>
            </a:fld>
            <a:endParaRPr lang="en-US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66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" panose="02000503000000020004" pitchFamily="2" charset="0"/>
              </a:defRPr>
            </a:lvl1pPr>
          </a:lstStyle>
          <a:p>
            <a:fld id="{694C5062-4FF3-1B46-BD56-CBEAED56544C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" panose="02000503000000020004" pitchFamily="2" charset="0"/>
              </a:defRPr>
            </a:lvl1pPr>
          </a:lstStyle>
          <a:p>
            <a:fld id="{EA019940-8C53-994B-943D-94CFDC14FF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19940-8C53-994B-943D-94CFDC14FF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2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400300" y="2100263"/>
            <a:ext cx="4911852" cy="42076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414463" y="2374039"/>
            <a:ext cx="983362" cy="689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2427" y="2557312"/>
            <a:ext cx="4425123" cy="2200426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Study Recruitment Title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642427" y="5293546"/>
            <a:ext cx="4425123" cy="59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 i="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8862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1649" y="6577740"/>
            <a:ext cx="6870503" cy="4381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1649" y="7101580"/>
            <a:ext cx="6870503" cy="2484193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Wingdings" charset="2"/>
              <a:buChar char="§"/>
              <a:defRPr sz="14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description, or other relevant information if needed.</a:t>
            </a:r>
          </a:p>
        </p:txBody>
      </p:sp>
      <p:pic>
        <p:nvPicPr>
          <p:cNvPr id="10" name="Picture Placeholder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13214" r="17597" b="27720"/>
          <a:stretch/>
        </p:blipFill>
        <p:spPr>
          <a:xfrm>
            <a:off x="441649" y="517169"/>
            <a:ext cx="3101651" cy="18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2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4904" y="905232"/>
            <a:ext cx="4016121" cy="7987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5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4904" y="1928191"/>
            <a:ext cx="6597247" cy="5189088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Wingdings" charset="2"/>
              <a:buChar char="§"/>
              <a:defRPr sz="18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8293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017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4879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0303" y="7392267"/>
            <a:ext cx="6841848" cy="19957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14905" y="7616452"/>
            <a:ext cx="6347552" cy="15474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r>
              <a:rPr lang="en-US" dirty="0"/>
              <a:t>This is for any callouts you want to include within your message. The maximum length for this text box is 3 lines.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65210" y="460248"/>
            <a:ext cx="117351" cy="6657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4904" y="905232"/>
            <a:ext cx="4016121" cy="7987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5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4904" y="1928191"/>
            <a:ext cx="6597247" cy="5189088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Wingdings" charset="2"/>
              <a:buChar char="§"/>
              <a:defRPr sz="18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8293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017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4879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0303" y="7392267"/>
            <a:ext cx="6841848" cy="19957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14905" y="7616452"/>
            <a:ext cx="6347552" cy="15474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r>
              <a:rPr lang="en-US" dirty="0"/>
              <a:t>This is for any callouts you want to include within your message. The maximum length for this text box is 3 lines.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65210" y="460248"/>
            <a:ext cx="117351" cy="66570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3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400300" y="2100263"/>
            <a:ext cx="4911852" cy="4207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414463" y="2374039"/>
            <a:ext cx="983362" cy="6892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2427" y="2557312"/>
            <a:ext cx="4425123" cy="2200426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Study Recruitment Title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642427" y="5293546"/>
            <a:ext cx="4425123" cy="59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 i="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8862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1649" y="6577740"/>
            <a:ext cx="6870503" cy="4381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1649" y="7101580"/>
            <a:ext cx="6870503" cy="2484193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Wingdings" charset="2"/>
              <a:buChar char="§"/>
              <a:defRPr sz="14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description, or other relevant information if needed.</a:t>
            </a:r>
          </a:p>
        </p:txBody>
      </p:sp>
      <p:pic>
        <p:nvPicPr>
          <p:cNvPr id="10" name="Picture Placeholder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13214" r="17597" b="27720"/>
          <a:stretch/>
        </p:blipFill>
        <p:spPr>
          <a:xfrm>
            <a:off x="441649" y="517169"/>
            <a:ext cx="3101651" cy="18568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4904" y="905232"/>
            <a:ext cx="4016121" cy="7987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5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4904" y="1928191"/>
            <a:ext cx="6597247" cy="5189088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Wingdings" charset="2"/>
              <a:buChar char="§"/>
              <a:defRPr sz="18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8293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017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4879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0303" y="7392267"/>
            <a:ext cx="6841848" cy="19957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14905" y="7616452"/>
            <a:ext cx="6347552" cy="15474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r>
              <a:rPr lang="en-US" dirty="0"/>
              <a:t>This is for any callouts you want to include within your message. The maximum length for this text box is 3 lines.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65210" y="460248"/>
            <a:ext cx="117351" cy="66570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400300" y="2100263"/>
            <a:ext cx="4911852" cy="42076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414463" y="2374039"/>
            <a:ext cx="983362" cy="6892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2427" y="2557312"/>
            <a:ext cx="4425123" cy="2200426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Study Recruitment Title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642427" y="5293546"/>
            <a:ext cx="4425123" cy="59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 i="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8862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1649" y="6577740"/>
            <a:ext cx="6870503" cy="4381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1649" y="7101580"/>
            <a:ext cx="6870503" cy="2484193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Wingdings" charset="2"/>
              <a:buChar char="§"/>
              <a:defRPr sz="14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description, or other relevant information if needed.</a:t>
            </a:r>
          </a:p>
        </p:txBody>
      </p:sp>
      <p:pic>
        <p:nvPicPr>
          <p:cNvPr id="10" name="Picture Placeholder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13214" r="17597" b="27720"/>
          <a:stretch/>
        </p:blipFill>
        <p:spPr>
          <a:xfrm>
            <a:off x="441649" y="517169"/>
            <a:ext cx="3101651" cy="18568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4904" y="905232"/>
            <a:ext cx="4016121" cy="7987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5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4904" y="1928191"/>
            <a:ext cx="6597247" cy="5189088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Wingdings" charset="2"/>
              <a:buChar char="§"/>
              <a:defRPr sz="18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8293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017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4879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0303" y="7392267"/>
            <a:ext cx="6841848" cy="1995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14905" y="7616452"/>
            <a:ext cx="6347552" cy="15474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r>
              <a:rPr lang="en-US" dirty="0"/>
              <a:t>This is for any callouts you want to include within your message. The maximum length for this text box is 3 lines.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65210" y="460248"/>
            <a:ext cx="117351" cy="66570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400300" y="2100263"/>
            <a:ext cx="4911852" cy="42076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414463" y="2374039"/>
            <a:ext cx="983362" cy="6892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2427" y="2557312"/>
            <a:ext cx="4425123" cy="2200426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Study Recruitment Title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642427" y="5293546"/>
            <a:ext cx="4425123" cy="59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 i="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8862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1649" y="6577740"/>
            <a:ext cx="6870503" cy="4381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1649" y="7101580"/>
            <a:ext cx="6870503" cy="2484193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Wingdings" charset="2"/>
              <a:buChar char="§"/>
              <a:defRPr sz="14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description, or other relevant information if needed.</a:t>
            </a:r>
          </a:p>
        </p:txBody>
      </p:sp>
      <p:pic>
        <p:nvPicPr>
          <p:cNvPr id="10" name="Picture Placeholder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13214" r="17597" b="27720"/>
          <a:stretch/>
        </p:blipFill>
        <p:spPr>
          <a:xfrm>
            <a:off x="441649" y="517169"/>
            <a:ext cx="3101651" cy="18568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714904" y="905232"/>
            <a:ext cx="4016121" cy="79877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5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14904" y="1928191"/>
            <a:ext cx="6597247" cy="5189088"/>
          </a:xfrm>
          <a:prstGeom prst="rect">
            <a:avLst/>
          </a:prstGeom>
        </p:spPr>
        <p:txBody>
          <a:bodyPr/>
          <a:lstStyle>
            <a:lvl1pPr marL="285750" indent="-285750" algn="l">
              <a:lnSpc>
                <a:spcPct val="100000"/>
              </a:lnSpc>
              <a:buFont typeface="Wingdings" charset="2"/>
              <a:buChar char="§"/>
              <a:defRPr sz="18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8293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017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48790" indent="-194310">
              <a:buFont typeface="Wingdings" charset="2"/>
              <a:buChar char="§"/>
              <a:defRPr sz="14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0303" y="7392267"/>
            <a:ext cx="6841848" cy="19957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14905" y="7616452"/>
            <a:ext cx="6347552" cy="15474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r>
              <a:rPr lang="en-US" dirty="0"/>
              <a:t>This is for any callouts you want to include within your message. The maximum length for this text box is 3 lines.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465210" y="460248"/>
            <a:ext cx="117351" cy="6657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2400300" y="2100263"/>
            <a:ext cx="4911852" cy="42076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414463" y="2374039"/>
            <a:ext cx="983362" cy="6892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Helvetica Neue" panose="02000503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2427" y="2557312"/>
            <a:ext cx="4425123" cy="2200426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 dirty="0"/>
              <a:t>Study Recruitment Title</a:t>
            </a:r>
          </a:p>
        </p:txBody>
      </p:sp>
      <p:sp>
        <p:nvSpPr>
          <p:cNvPr id="27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2642427" y="5293546"/>
            <a:ext cx="4425123" cy="5969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000" b="0" i="0" baseline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38862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lnSpc>
                <a:spcPct val="90000"/>
              </a:lnSpc>
              <a:buNone/>
              <a:defRPr sz="2000">
                <a:solidFill>
                  <a:srgbClr val="052049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Subhead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41649" y="6577740"/>
            <a:ext cx="6870503" cy="4381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>
              <a:buNone/>
              <a:defRPr sz="25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</a:lstStyle>
          <a:p>
            <a:pPr lvl="0"/>
            <a:r>
              <a:rPr lang="en-US" dirty="0"/>
              <a:t>Optional Title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41649" y="7101580"/>
            <a:ext cx="6870503" cy="2484193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Wingdings" charset="2"/>
              <a:buChar char="§"/>
              <a:defRPr sz="1400" b="0" i="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Give a brief description, or other relevant information if needed.</a:t>
            </a:r>
          </a:p>
        </p:txBody>
      </p:sp>
      <p:pic>
        <p:nvPicPr>
          <p:cNvPr id="10" name="Picture Placeholder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8" t="13214" r="17597" b="27720"/>
          <a:stretch/>
        </p:blipFill>
        <p:spPr>
          <a:xfrm>
            <a:off x="441649" y="517169"/>
            <a:ext cx="3101651" cy="18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5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mailto:Catherine.Gao@ucsf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FD0F73D-7002-2855-3CC8-404E5D6BC271}"/>
              </a:ext>
            </a:extLst>
          </p:cNvPr>
          <p:cNvSpPr/>
          <p:nvPr/>
        </p:nvSpPr>
        <p:spPr>
          <a:xfrm>
            <a:off x="2389632" y="5156806"/>
            <a:ext cx="4922520" cy="1299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41C780-2980-2437-5FCF-70D102886844}"/>
              </a:ext>
            </a:extLst>
          </p:cNvPr>
          <p:cNvSpPr/>
          <p:nvPr/>
        </p:nvSpPr>
        <p:spPr>
          <a:xfrm>
            <a:off x="0" y="4939469"/>
            <a:ext cx="7772400" cy="1281703"/>
          </a:xfrm>
          <a:prstGeom prst="rect">
            <a:avLst/>
          </a:prstGeom>
          <a:solidFill>
            <a:srgbClr val="F6D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8" y="517169"/>
            <a:ext cx="1125664" cy="736366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CFBB757-9881-7CB2-2D48-C8F953DF534E}"/>
              </a:ext>
            </a:extLst>
          </p:cNvPr>
          <p:cNvSpPr txBox="1">
            <a:spLocks/>
          </p:cNvSpPr>
          <p:nvPr/>
        </p:nvSpPr>
        <p:spPr>
          <a:xfrm>
            <a:off x="441649" y="6293078"/>
            <a:ext cx="3444551" cy="438112"/>
          </a:xfrm>
          <a:prstGeom prst="rect">
            <a:avLst/>
          </a:prstGeom>
        </p:spPr>
        <p:txBody>
          <a:bodyPr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/>
              <a:t>Who can participate? </a:t>
            </a:r>
            <a:endParaRPr lang="en-US" sz="2200" dirty="0">
              <a:latin typeface="Helvetica Neue" panose="02000503000000020004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B9D82978-CFC8-6798-2973-00F3866ACB2D}"/>
              </a:ext>
            </a:extLst>
          </p:cNvPr>
          <p:cNvSpPr txBox="1">
            <a:spLocks/>
          </p:cNvSpPr>
          <p:nvPr/>
        </p:nvSpPr>
        <p:spPr>
          <a:xfrm>
            <a:off x="3264061" y="5358940"/>
            <a:ext cx="4060594" cy="66299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85750" indent="-28575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Wingdings" charset="2"/>
              <a:buChar char="§"/>
              <a:defRPr sz="1400" b="0" i="0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81AE669-05C8-CFB0-AA57-98BCA79E7C24}"/>
              </a:ext>
            </a:extLst>
          </p:cNvPr>
          <p:cNvSpPr txBox="1">
            <a:spLocks/>
          </p:cNvSpPr>
          <p:nvPr/>
        </p:nvSpPr>
        <p:spPr>
          <a:xfrm>
            <a:off x="3886201" y="6310134"/>
            <a:ext cx="3425951" cy="438112"/>
          </a:xfrm>
          <a:prstGeom prst="rect">
            <a:avLst/>
          </a:prstGeom>
        </p:spPr>
        <p:txBody>
          <a:bodyPr anchor="ctr"/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38862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77724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116586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4pPr>
            <a:lvl5pPr marL="1554480" indent="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2500" kern="1200">
                <a:solidFill>
                  <a:schemeClr val="tx1"/>
                </a:solidFill>
                <a:latin typeface="Garamond" charset="0"/>
                <a:ea typeface="Garamond" charset="0"/>
                <a:cs typeface="Garamond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b="1" dirty="0"/>
              <a:t>What will I be asked to do?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B6A3A85C-7E76-DB9E-918A-5AB50B5D2ED5}"/>
              </a:ext>
            </a:extLst>
          </p:cNvPr>
          <p:cNvSpPr txBox="1">
            <a:spLocks/>
          </p:cNvSpPr>
          <p:nvPr/>
        </p:nvSpPr>
        <p:spPr>
          <a:xfrm>
            <a:off x="3886200" y="6651866"/>
            <a:ext cx="3425952" cy="662998"/>
          </a:xfrm>
          <a:prstGeom prst="rect">
            <a:avLst/>
          </a:prstGeom>
        </p:spPr>
        <p:txBody>
          <a:bodyPr/>
          <a:lstStyle>
            <a:lvl1pPr marL="285750" indent="-28575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Wingdings" charset="2"/>
              <a:buChar char="§"/>
              <a:defRPr sz="1400" b="0" i="0" kern="1200" baseline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Garamond" panose="02020404030301010803" pitchFamily="18" charset="0"/>
              </a:rPr>
              <a:t>30-minute study enrollment call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Garamond" panose="02020404030301010803" pitchFamily="18" charset="0"/>
              </a:rPr>
              <a:t>45-minute Qualtrics survey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Garamond" panose="02020404030301010803" pitchFamily="18" charset="0"/>
              </a:rPr>
              <a:t>45-min to 1-hour Zoom interview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Garamond" panose="02020404030301010803" pitchFamily="18" charset="0"/>
              </a:rPr>
              <a:t>After the study is done, each participating family member will receive a $50 Amazon gift card. </a:t>
            </a:r>
          </a:p>
          <a:p>
            <a:pPr marL="0" indent="0">
              <a:buNone/>
            </a:pP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E00CF9-FF8F-B938-FBE2-1138DE60950F}"/>
              </a:ext>
            </a:extLst>
          </p:cNvPr>
          <p:cNvSpPr/>
          <p:nvPr/>
        </p:nvSpPr>
        <p:spPr>
          <a:xfrm>
            <a:off x="441649" y="8253984"/>
            <a:ext cx="6889102" cy="13468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18D718-BDED-06B2-D297-441A75BB3398}"/>
              </a:ext>
            </a:extLst>
          </p:cNvPr>
          <p:cNvSpPr txBox="1"/>
          <p:nvPr/>
        </p:nvSpPr>
        <p:spPr>
          <a:xfrm>
            <a:off x="453841" y="8351520"/>
            <a:ext cx="6809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Garamond" panose="02020404030301010803" pitchFamily="18" charset="0"/>
              </a:rPr>
              <a:t>If you are interested in participating, talk with your FBT provider or contact the study lead at </a:t>
            </a:r>
            <a:r>
              <a:rPr lang="en-US" sz="2200" dirty="0">
                <a:solidFill>
                  <a:schemeClr val="bg1"/>
                </a:solidFill>
                <a:latin typeface="Garamond" panose="020204040303010108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Catherine.Gao@ucsf.edu</a:t>
            </a:r>
            <a:r>
              <a:rPr lang="en-US" sz="2200" dirty="0">
                <a:solidFill>
                  <a:schemeClr val="bg1"/>
                </a:solidFill>
                <a:latin typeface="Garamond" panose="02020404030301010803" pitchFamily="18" charset="0"/>
              </a:rPr>
              <a:t>! </a:t>
            </a:r>
          </a:p>
        </p:txBody>
      </p:sp>
      <p:pic>
        <p:nvPicPr>
          <p:cNvPr id="37" name="Picture 36" descr="People sitting at table illustration">
            <a:extLst>
              <a:ext uri="{FF2B5EF4-FFF2-40B4-BE49-F238E27FC236}">
                <a16:creationId xmlns:a16="http://schemas.microsoft.com/office/drawing/2014/main" id="{2DC61F5D-05AE-1B5B-70BF-7202A57002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307"/>
          <a:stretch/>
        </p:blipFill>
        <p:spPr>
          <a:xfrm>
            <a:off x="441649" y="499871"/>
            <a:ext cx="3106223" cy="19411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EE6A61-1892-3998-14BD-454ED1FA76E4}"/>
              </a:ext>
            </a:extLst>
          </p:cNvPr>
          <p:cNvSpPr txBox="1"/>
          <p:nvPr/>
        </p:nvSpPr>
        <p:spPr>
          <a:xfrm>
            <a:off x="555585" y="6631575"/>
            <a:ext cx="3330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 panose="02020404030301010803" pitchFamily="18" charset="0"/>
              </a:rPr>
              <a:t>Your family can participate if: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1500" dirty="0">
                <a:solidFill>
                  <a:srgbClr val="052049"/>
                </a:solidFill>
                <a:latin typeface="Garamond" panose="02020404030301010803" pitchFamily="18" charset="0"/>
              </a:rPr>
              <a:t>You are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 panose="02020404030301010803" pitchFamily="18" charset="0"/>
              </a:rPr>
              <a:t> in Phase 2 of FBT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 panose="02020404030301010803" pitchFamily="18" charset="0"/>
              </a:rPr>
              <a:t>Your child </a:t>
            </a:r>
            <a:r>
              <a:rPr lang="en-US" sz="1500" dirty="0">
                <a:solidFill>
                  <a:srgbClr val="052049"/>
                </a:solidFill>
                <a:latin typeface="Garamond" panose="02020404030301010803" pitchFamily="18" charset="0"/>
              </a:rPr>
              <a:t>is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52049"/>
                </a:solidFill>
                <a:effectLst/>
                <a:uLnTx/>
                <a:uFillTx/>
                <a:latin typeface="Garamond" panose="02020404030301010803" pitchFamily="18" charset="0"/>
              </a:rPr>
              <a:t>13-18 years old, lives at home, has </a:t>
            </a:r>
            <a:r>
              <a:rPr lang="en-US" sz="1500" dirty="0">
                <a:solidFill>
                  <a:srgbClr val="052049"/>
                </a:solidFill>
                <a:latin typeface="Garamond" panose="02020404030301010803" pitchFamily="18" charset="0"/>
              </a:rPr>
              <a:t>anorexia nervosa or atypical anorexia nervosa, and is interested in participating!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A2BD8-6765-D134-49C9-29A580936055}"/>
              </a:ext>
            </a:extLst>
          </p:cNvPr>
          <p:cNvSpPr txBox="1"/>
          <p:nvPr/>
        </p:nvSpPr>
        <p:spPr>
          <a:xfrm>
            <a:off x="441649" y="5230346"/>
            <a:ext cx="6889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200" b="1" dirty="0">
                <a:latin typeface="Garamond" panose="02020404030301010803" pitchFamily="18" charset="0"/>
              </a:rPr>
              <a:t>Our goal is to understand family perspectives on the active role that parents play in Family-Based Treatment.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8787B-7903-D78C-0D52-87B117EB6521}"/>
              </a:ext>
            </a:extLst>
          </p:cNvPr>
          <p:cNvSpPr/>
          <p:nvPr/>
        </p:nvSpPr>
        <p:spPr>
          <a:xfrm>
            <a:off x="2389632" y="2441024"/>
            <a:ext cx="4922520" cy="27224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427" y="2801152"/>
            <a:ext cx="4425123" cy="1297921"/>
          </a:xfrm>
        </p:spPr>
        <p:txBody>
          <a:bodyPr/>
          <a:lstStyle/>
          <a:p>
            <a:r>
              <a:rPr lang="en-US" sz="3600" dirty="0"/>
              <a:t>Want to share your experience with Family-Based Treatment?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2642427" y="4245034"/>
            <a:ext cx="4425123" cy="596900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An interview study for adolescents and their parents/caregivers</a:t>
            </a:r>
          </a:p>
        </p:txBody>
      </p:sp>
    </p:spTree>
    <p:extLst>
      <p:ext uri="{BB962C8B-B14F-4D97-AF65-F5344CB8AC3E}">
        <p14:creationId xmlns:p14="http://schemas.microsoft.com/office/powerpoint/2010/main" val="609799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CF EVENT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178CCB"/>
      </a:accent1>
      <a:accent2>
        <a:srgbClr val="16A0AC"/>
      </a:accent2>
      <a:accent3>
        <a:srgbClr val="84C135"/>
      </a:accent3>
      <a:accent4>
        <a:srgbClr val="B3E2E7"/>
      </a:accent4>
      <a:accent5>
        <a:srgbClr val="0F388A"/>
      </a:accent5>
      <a:accent6>
        <a:srgbClr val="8A8BE3"/>
      </a:accent6>
      <a:hlink>
        <a:srgbClr val="178CCB"/>
      </a:hlink>
      <a:folHlink>
        <a:srgbClr val="5F5F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7591</TotalTime>
  <Words>145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 Neue</vt:lpstr>
      <vt:lpstr>Arial</vt:lpstr>
      <vt:lpstr>Courier New</vt:lpstr>
      <vt:lpstr>Garamond</vt:lpstr>
      <vt:lpstr>Wingdings</vt:lpstr>
      <vt:lpstr>Office Theme</vt:lpstr>
      <vt:lpstr>Want to share your experience with Family-Based Treatment?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Schwertly</dc:creator>
  <cp:lastModifiedBy>Catherine Gao</cp:lastModifiedBy>
  <cp:revision>111</cp:revision>
  <cp:lastPrinted>2017-09-14T23:40:41Z</cp:lastPrinted>
  <dcterms:created xsi:type="dcterms:W3CDTF">2017-08-14T14:54:34Z</dcterms:created>
  <dcterms:modified xsi:type="dcterms:W3CDTF">2025-07-14T19:42:18Z</dcterms:modified>
</cp:coreProperties>
</file>